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72" r:id="rId4"/>
    <p:sldId id="262" r:id="rId5"/>
    <p:sldId id="257" r:id="rId6"/>
    <p:sldId id="259" r:id="rId7"/>
    <p:sldId id="263" r:id="rId8"/>
    <p:sldId id="269" r:id="rId9"/>
    <p:sldId id="265" r:id="rId10"/>
    <p:sldId id="273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0D0D"/>
    <a:srgbClr val="452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486" autoAdjust="0"/>
  </p:normalViewPr>
  <p:slideViewPr>
    <p:cSldViewPr>
      <p:cViewPr varScale="1">
        <p:scale>
          <a:sx n="59" d="100"/>
          <a:sy n="59" d="100"/>
        </p:scale>
        <p:origin x="77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709" y="-8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C1C839F6-CDFA-4C78-B226-6983E9E21BD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8FE437EF-1153-408C-A6D5-9A9B453C9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9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3FCAF617-821E-4109-BE51-B3F0589B9F8E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C5A1C9ED-70A7-4354-83C3-18BCFC2AB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83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1C9ED-70A7-4354-83C3-18BCFC2AB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9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1C9ED-70A7-4354-83C3-18BCFC2ABD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33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1C9ED-70A7-4354-83C3-18BCFC2ABD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17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  <a:p>
            <a:r>
              <a:rPr lang="en-US" sz="1300" dirty="0"/>
              <a:t> </a:t>
            </a:r>
          </a:p>
          <a:p>
            <a:endParaRPr lang="en-US" sz="1300" dirty="0"/>
          </a:p>
          <a:p>
            <a:r>
              <a:rPr lang="en-US" sz="1300" b="1" dirty="0"/>
              <a:t>*NEW Public Call Center Open </a:t>
            </a:r>
            <a:endParaRPr lang="en-US" sz="1300" dirty="0"/>
          </a:p>
          <a:p>
            <a:endParaRPr lang="en-US" sz="1300" dirty="0"/>
          </a:p>
          <a:p>
            <a:r>
              <a:rPr lang="en-US" sz="1300" dirty="0"/>
              <a:t>The NJDOH and New Jersey Poison Information and Education System (NJPIES) have collaborated on a public call center for individuals who have questions about </a:t>
            </a:r>
            <a:r>
              <a:rPr lang="en-US" sz="1300" dirty="0" err="1"/>
              <a:t>Zika</a:t>
            </a:r>
            <a:r>
              <a:rPr lang="en-US" sz="1300" dirty="0"/>
              <a:t>. Please share this information with your patients, colleagues and neighbors. </a:t>
            </a:r>
          </a:p>
          <a:p>
            <a:r>
              <a:rPr lang="en-US" sz="1300" dirty="0"/>
              <a:t>The call center is open 24 hours a day and is staffed by professionals who can answer questions from the general public and health care professionals. The call center has the capability to answer questions in any language. </a:t>
            </a:r>
          </a:p>
          <a:p>
            <a:r>
              <a:rPr lang="en-US" sz="1300" dirty="0"/>
              <a:t>The call center telephone number is: </a:t>
            </a:r>
            <a:r>
              <a:rPr lang="en-US" sz="1300" b="1" dirty="0"/>
              <a:t>800-962-1253 </a:t>
            </a:r>
            <a:endParaRPr lang="en-US" sz="1300" dirty="0"/>
          </a:p>
          <a:p>
            <a:r>
              <a:rPr lang="en-US" sz="1300" b="1" dirty="0"/>
              <a:t>Web Updates: </a:t>
            </a:r>
            <a:endParaRPr lang="en-US" sz="1300" dirty="0"/>
          </a:p>
          <a:p>
            <a:r>
              <a:rPr lang="en-US" sz="1300" dirty="0"/>
              <a:t>The NJDOH </a:t>
            </a:r>
            <a:r>
              <a:rPr lang="en-US" sz="1300" dirty="0" err="1"/>
              <a:t>Zika</a:t>
            </a:r>
            <a:r>
              <a:rPr lang="en-US" sz="1300" dirty="0"/>
              <a:t> information website includes updated </a:t>
            </a:r>
            <a:r>
              <a:rPr lang="en-US" sz="1300" dirty="0" err="1"/>
              <a:t>Zika</a:t>
            </a:r>
            <a:r>
              <a:rPr lang="en-US" sz="1300" dirty="0"/>
              <a:t> Key Messages, and brief </a:t>
            </a:r>
            <a:r>
              <a:rPr lang="en-US" sz="1300" dirty="0" err="1"/>
              <a:t>Zika</a:t>
            </a:r>
            <a:r>
              <a:rPr lang="en-US" sz="1300" dirty="0"/>
              <a:t> advisory videos in English, Spanish, French Creole, and Portuguese. You can find the videos at www.nj.gov/health/cd/zika; click on the Public Health TV icon in the lower right corner. There is also a link to the new CDC </a:t>
            </a:r>
            <a:r>
              <a:rPr lang="en-US" sz="1300" dirty="0" err="1"/>
              <a:t>Zika</a:t>
            </a:r>
            <a:r>
              <a:rPr lang="en-US" sz="1300" dirty="0"/>
              <a:t> Prevention Kit </a:t>
            </a:r>
            <a:r>
              <a:rPr lang="en-US" sz="1300" dirty="0" err="1"/>
              <a:t>infographic</a:t>
            </a:r>
            <a:r>
              <a:rPr lang="en-US" sz="1300" dirty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1C9ED-70A7-4354-83C3-18BCFC2ABD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09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1C9ED-70A7-4354-83C3-18BCFC2ABD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50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1C9ED-70A7-4354-83C3-18BCFC2ABD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45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1C9ED-70A7-4354-83C3-18BCFC2ABD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64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GBS: Immune system attacks the nerves and leads to weakness and temporary to permanent paralysis.</a:t>
            </a:r>
          </a:p>
          <a:p>
            <a:r>
              <a:rPr lang="en-US" dirty="0" smtClean="0"/>
              <a:t>Microcephaly: A birth defect where the babies are born</a:t>
            </a:r>
            <a:r>
              <a:rPr lang="en-US" baseline="0" dirty="0" smtClean="0"/>
              <a:t> with a head size much smaller than a normal head size.</a:t>
            </a:r>
          </a:p>
          <a:p>
            <a:r>
              <a:rPr lang="en-US" baseline="0" dirty="0" smtClean="0"/>
              <a:t>The brain is underdeveloped and many of these babies may not live past a year and if they do they may have severe  neurologic &amp; developmental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1C9ED-70A7-4354-83C3-18BCFC2ABD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7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1C9ED-70A7-4354-83C3-18BCFC2ABD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82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1C9ED-70A7-4354-83C3-18BCFC2ABD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54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50D2F1-A006-4E32-8CDC-ADF18C2170C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ACBA98-24EF-4FD6-8682-9A5BCFCE45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D2F1-A006-4E32-8CDC-ADF18C2170C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CBA98-24EF-4FD6-8682-9A5BCFCE45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D2F1-A006-4E32-8CDC-ADF18C2170C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CBA98-24EF-4FD6-8682-9A5BCFCE45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D2F1-A006-4E32-8CDC-ADF18C2170C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CBA98-24EF-4FD6-8682-9A5BCFCE45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D2F1-A006-4E32-8CDC-ADF18C2170C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CBA98-24EF-4FD6-8682-9A5BCFCE45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D2F1-A006-4E32-8CDC-ADF18C2170C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CBA98-24EF-4FD6-8682-9A5BCFCE45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D2F1-A006-4E32-8CDC-ADF18C2170C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CBA98-24EF-4FD6-8682-9A5BCFCE45B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D2F1-A006-4E32-8CDC-ADF18C2170C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CBA98-24EF-4FD6-8682-9A5BCFCE45B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D2F1-A006-4E32-8CDC-ADF18C2170C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CBA98-24EF-4FD6-8682-9A5BCFCE45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150D2F1-A006-4E32-8CDC-ADF18C2170C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ACBA98-24EF-4FD6-8682-9A5BCFCE45B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50D2F1-A006-4E32-8CDC-ADF18C2170C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ACBA98-24EF-4FD6-8682-9A5BCFCE45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150D2F1-A006-4E32-8CDC-ADF18C2170C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EACBA98-24EF-4FD6-8682-9A5BCFCE45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mmwr/volumes/65/wr/mm6503e2.htm?s_cid=mm6503e2.htm_w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cbi.nlm.nih.gov/pmc/articles/PMC2883091/" TargetMode="External"/><Relationship Id="rId4" Type="http://schemas.openxmlformats.org/officeDocument/2006/relationships/hyperlink" Target="http://medicalxpress.com/news/2016-02-colombia-explosion-nerve-disease-zika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j.gov/health/cd/zik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co.monmouth.nj.us/page.aspx?ID=467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" y="228600"/>
            <a:ext cx="8610600" cy="3810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       MONMOUTH COUNTY </a:t>
            </a:r>
            <a:br>
              <a:rPr lang="en-US" dirty="0" smtClean="0"/>
            </a:br>
            <a:r>
              <a:rPr lang="en-US" dirty="0" smtClean="0"/>
              <a:t>        HEALTH DEPARTMENT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sz="3100" b="1" dirty="0" smtClean="0"/>
              <a:t>ZIKA VIRUS: </a:t>
            </a:r>
            <a:r>
              <a:rPr lang="en-US" sz="3100" dirty="0"/>
              <a:t>POTENTIAL PUBLIC HEALTH </a:t>
            </a:r>
            <a:br>
              <a:rPr lang="en-US" sz="3100" dirty="0"/>
            </a:br>
            <a:r>
              <a:rPr lang="en-US" sz="3100" dirty="0" smtClean="0"/>
              <a:t>                         IMPACT </a:t>
            </a:r>
            <a:r>
              <a:rPr lang="en-US" sz="3100" dirty="0"/>
              <a:t>IN OUR COMMUNITIES</a:t>
            </a:r>
            <a:br>
              <a:rPr lang="en-US" sz="3100" dirty="0"/>
            </a:br>
            <a:r>
              <a:rPr lang="en-US" b="1" i="1" u="sng" dirty="0" smtClean="0"/>
              <a:t/>
            </a:r>
            <a:br>
              <a:rPr lang="en-US" b="1" i="1" u="sng" dirty="0" smtClean="0"/>
            </a:b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800600"/>
            <a:ext cx="8229600" cy="152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May 19, 2016</a:t>
            </a:r>
          </a:p>
          <a:p>
            <a:endParaRPr lang="en-US" sz="2000" i="1" dirty="0" smtClean="0">
              <a:solidFill>
                <a:schemeClr val="tx1"/>
              </a:solidFill>
            </a:endParaRPr>
          </a:p>
          <a:p>
            <a:endParaRPr lang="en-US" sz="2000" i="1" dirty="0" smtClean="0">
              <a:solidFill>
                <a:schemeClr val="tx1"/>
              </a:solidFill>
            </a:endParaRPr>
          </a:p>
          <a:p>
            <a:endParaRPr lang="en-US" sz="2000" i="1" dirty="0" smtClean="0">
              <a:solidFill>
                <a:schemeClr val="tx1"/>
              </a:solidFill>
            </a:endParaRPr>
          </a:p>
          <a:p>
            <a:r>
              <a:rPr lang="en-US" sz="2000" i="1" dirty="0" smtClean="0">
                <a:solidFill>
                  <a:schemeClr val="tx1"/>
                </a:solidFill>
              </a:rPr>
              <a:t>PRESENTED BY: PREETHI SUBRAMANYA, </a:t>
            </a:r>
          </a:p>
          <a:p>
            <a:r>
              <a:rPr lang="en-US" sz="2000" i="1" dirty="0" smtClean="0">
                <a:solidFill>
                  <a:schemeClr val="tx1"/>
                </a:solidFill>
              </a:rPr>
              <a:t>PUBLIC HEALTH EPIDEMIOLOGIST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81000"/>
            <a:ext cx="838200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048000"/>
            <a:ext cx="1973580" cy="147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997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7865533" cy="4267200"/>
          </a:xfrm>
        </p:spPr>
        <p:txBody>
          <a:bodyPr>
            <a:normAutofit lnSpcReduction="10000"/>
          </a:bodyPr>
          <a:lstStyle/>
          <a:p>
            <a:r>
              <a:rPr lang="en-US" u="sng" dirty="0">
                <a:hlinkClick r:id="rId3"/>
              </a:rPr>
              <a:t>http://www.cdc.gov/mmwr/volumes/65/wr/mm6503e2.htm?s_cid=mm6503e2.htm_w</a:t>
            </a:r>
            <a:endParaRPr lang="en-US" dirty="0"/>
          </a:p>
          <a:p>
            <a:r>
              <a:rPr lang="en-US" u="sng" dirty="0">
                <a:hlinkClick r:id="rId4"/>
              </a:rPr>
              <a:t>http://medicalxpress.com/news/2016-02-colombia-explosion-nerve-disease-zika.html</a:t>
            </a:r>
            <a:endParaRPr lang="en-US" dirty="0"/>
          </a:p>
          <a:p>
            <a:r>
              <a:rPr lang="en-US" u="sng" dirty="0">
                <a:hlinkClick r:id="rId5"/>
              </a:rPr>
              <a:t>http://www.ncbi.nlm.nih.gov/pmc/articles/PMC2883091/</a:t>
            </a:r>
            <a:endParaRPr lang="en-US" dirty="0"/>
          </a:p>
          <a:p>
            <a:r>
              <a:rPr lang="en-US" dirty="0"/>
              <a:t>www.CDC.GOV/HEALTH </a:t>
            </a:r>
          </a:p>
          <a:p>
            <a:r>
              <a:rPr lang="en-US" dirty="0"/>
              <a:t>New Jersey State Department of Health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REFERENCES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33944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Zika</a:t>
            </a:r>
            <a:r>
              <a:rPr lang="en-US" dirty="0"/>
              <a:t> virus disease in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United </a:t>
            </a:r>
            <a:r>
              <a:rPr lang="en-US" dirty="0"/>
              <a:t>States, 2015–2016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3999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93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5200" dirty="0" smtClean="0"/>
              <a:t> </a:t>
            </a:r>
            <a:r>
              <a:rPr lang="en-US" sz="5200" dirty="0"/>
              <a:t>Public Call </a:t>
            </a:r>
            <a:r>
              <a:rPr lang="en-US" sz="5200" dirty="0" smtClean="0"/>
              <a:t>Center</a:t>
            </a:r>
            <a:endParaRPr lang="en-US" sz="5200" dirty="0"/>
          </a:p>
          <a:p>
            <a:pPr algn="ctr"/>
            <a:endParaRPr lang="en-US" sz="5200" dirty="0" smtClean="0"/>
          </a:p>
          <a:p>
            <a:pPr marL="0" indent="0" algn="ctr">
              <a:buNone/>
            </a:pPr>
            <a:r>
              <a:rPr lang="en-US" sz="5200" b="1" dirty="0" smtClean="0"/>
              <a:t>  800-962-1253</a:t>
            </a:r>
            <a:endParaRPr lang="en-US" sz="5200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WEBSITE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www.nj.gov/health/cd/zika</a:t>
            </a:r>
            <a:endParaRPr lang="en-US" dirty="0" smtClean="0"/>
          </a:p>
          <a:p>
            <a:pPr marL="0" indent="0">
              <a:buNone/>
            </a:pPr>
            <a:r>
              <a:rPr lang="en-US" u="sng" dirty="0">
                <a:hlinkClick r:id="rId4"/>
              </a:rPr>
              <a:t>https://co.monmouth.nj.us/page.aspx?ID=4672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COMMUNICATIONS</a:t>
            </a:r>
            <a:endParaRPr lang="en-US" dirty="0"/>
          </a:p>
        </p:txBody>
      </p:sp>
      <p:pic>
        <p:nvPicPr>
          <p:cNvPr id="7170" name="Picture 2" descr="C:\Users\subramap\AppData\Local\Microsoft\Windows\Temporary Internet Files\Content.IE5\2QK486TD\molumen-phone-icon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67000"/>
            <a:ext cx="11430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850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Viral infection caused by the bite of an infected mosquito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is ZIKA Virus(ZIKA)?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276600"/>
            <a:ext cx="3412787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484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1 IN 5 PEOPLE ACTUALLY SHOW SYMPTOMS.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Fever</a:t>
            </a:r>
            <a:r>
              <a:rPr lang="en-US" sz="3200" dirty="0"/>
              <a:t>, rash, joint pain, </a:t>
            </a:r>
            <a:r>
              <a:rPr lang="en-US" sz="3200" dirty="0" smtClean="0"/>
              <a:t>conjunctivitis </a:t>
            </a:r>
            <a:r>
              <a:rPr lang="en-US" sz="3200" dirty="0"/>
              <a:t>(red </a:t>
            </a:r>
            <a:r>
              <a:rPr lang="en-US" sz="3200" dirty="0" smtClean="0"/>
              <a:t>eyes), muscle </a:t>
            </a:r>
            <a:r>
              <a:rPr lang="en-US" sz="3200" dirty="0"/>
              <a:t>pain and </a:t>
            </a:r>
            <a:r>
              <a:rPr lang="en-US" sz="3200" dirty="0" smtClean="0"/>
              <a:t>headache.</a:t>
            </a:r>
          </a:p>
          <a:p>
            <a:endParaRPr lang="en-US" sz="32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SIGNS &amp; SYMPTOMS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866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795" y="1481138"/>
            <a:ext cx="5042409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TRANSMISSION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9930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MICROCEPHALY</a:t>
            </a:r>
          </a:p>
          <a:p>
            <a:r>
              <a:rPr lang="en-US" dirty="0" smtClean="0"/>
              <a:t>GULLIAN BARRE SYNDROME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COMPLICATIONS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24100"/>
            <a:ext cx="4495800" cy="38862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743200"/>
            <a:ext cx="33528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6715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3600" dirty="0" smtClean="0"/>
          </a:p>
          <a:p>
            <a:pPr marL="68580" indent="0">
              <a:buNone/>
            </a:pPr>
            <a:r>
              <a:rPr lang="en-US" sz="3600" dirty="0" err="1" smtClean="0"/>
              <a:t>Zika</a:t>
            </a:r>
            <a:r>
              <a:rPr lang="en-US" sz="3600" dirty="0" smtClean="0"/>
              <a:t> </a:t>
            </a:r>
            <a:r>
              <a:rPr lang="en-US" sz="3600" dirty="0"/>
              <a:t>is not an airborne disease and cannot be spread by coughing, sneezing or talking. 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 algn="ctr">
              <a:buFont typeface="Wingdings" pitchFamily="2" charset="2"/>
              <a:buChar char="ü"/>
            </a:pPr>
            <a:r>
              <a:rPr lang="en-US" b="1" dirty="0" smtClean="0"/>
              <a:t>FACT CHECK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4368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189" y="152400"/>
            <a:ext cx="6829697" cy="7931261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-26126" y="1524000"/>
            <a:ext cx="4194048" cy="43434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MOSQUITO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REPELLENTS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AVOID </a:t>
            </a:r>
            <a:r>
              <a:rPr lang="en-US" sz="2000" b="1" dirty="0" smtClean="0"/>
              <a:t>TRAVEL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IF </a:t>
            </a:r>
            <a:r>
              <a:rPr lang="en-US" sz="2000" b="1" dirty="0" smtClean="0"/>
              <a:t>PREGNANT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OR </a:t>
            </a:r>
            <a:r>
              <a:rPr lang="en-US" sz="2000" b="1" dirty="0" smtClean="0"/>
              <a:t>PLANNING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PREGNANCY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USE </a:t>
            </a:r>
            <a:r>
              <a:rPr lang="en-US" sz="2000" b="1" dirty="0" smtClean="0"/>
              <a:t>CONDOMS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05000" y="-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PREVENTION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76062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568</TotalTime>
  <Words>352</Words>
  <Application>Microsoft Office PowerPoint</Application>
  <PresentationFormat>On-screen Show (4:3)</PresentationFormat>
  <Paragraphs>67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        MONMOUTH COUNTY          HEALTH DEPARTMENT     ZIKA VIRUS: POTENTIAL PUBLIC HEALTH                           IMPACT IN OUR COMMUNITIES  </vt:lpstr>
      <vt:lpstr>Zika virus disease in the  United States, 2015–2016</vt:lpstr>
      <vt:lpstr>COMMUNICATIONS</vt:lpstr>
      <vt:lpstr>What is ZIKA Virus(ZIKA)?</vt:lpstr>
      <vt:lpstr>SIGNS &amp; SYMPTOMS</vt:lpstr>
      <vt:lpstr>TRANSMISSION</vt:lpstr>
      <vt:lpstr>COMPLICATIONS</vt:lpstr>
      <vt:lpstr>FACT CHECK</vt:lpstr>
      <vt:lpstr>PREVENTION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MONMOUTH COUNTY HEALTH DEPARTMENT ZAP ZIKA MRC PRESENTATION PART II</dc:title>
  <dc:creator>Subramanya, Preethi</dc:creator>
  <cp:lastModifiedBy>Joann Obrien</cp:lastModifiedBy>
  <cp:revision>52</cp:revision>
  <cp:lastPrinted>2016-05-24T15:44:33Z</cp:lastPrinted>
  <dcterms:created xsi:type="dcterms:W3CDTF">2016-04-19T14:03:11Z</dcterms:created>
  <dcterms:modified xsi:type="dcterms:W3CDTF">2016-05-24T15:45:00Z</dcterms:modified>
</cp:coreProperties>
</file>